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 id="2147485280" r:id="rId6"/>
  </p:sldMasterIdLst>
  <p:notesMasterIdLst>
    <p:notesMasterId r:id="rId33"/>
  </p:notesMasterIdLst>
  <p:handoutMasterIdLst>
    <p:handoutMasterId r:id="rId34"/>
  </p:handoutMasterIdLst>
  <p:sldIdLst>
    <p:sldId id="2147477862" r:id="rId7"/>
    <p:sldId id="2147469713" r:id="rId8"/>
    <p:sldId id="2147469726" r:id="rId9"/>
    <p:sldId id="2147469727" r:id="rId10"/>
    <p:sldId id="2147469728" r:id="rId11"/>
    <p:sldId id="2147469715" r:id="rId12"/>
    <p:sldId id="2147469716" r:id="rId13"/>
    <p:sldId id="2147469717" r:id="rId14"/>
    <p:sldId id="2147469714" r:id="rId15"/>
    <p:sldId id="2147469712" r:id="rId16"/>
    <p:sldId id="259" r:id="rId17"/>
    <p:sldId id="258" r:id="rId18"/>
    <p:sldId id="260" r:id="rId19"/>
    <p:sldId id="2147469718" r:id="rId20"/>
    <p:sldId id="2147469720" r:id="rId21"/>
    <p:sldId id="2147469721" r:id="rId22"/>
    <p:sldId id="2147469722" r:id="rId23"/>
    <p:sldId id="2147469723" r:id="rId24"/>
    <p:sldId id="2147469724" r:id="rId25"/>
    <p:sldId id="2147469725" r:id="rId26"/>
    <p:sldId id="2147469731" r:id="rId27"/>
    <p:sldId id="2147469729" r:id="rId28"/>
    <p:sldId id="2147477863" r:id="rId29"/>
    <p:sldId id="2147477864" r:id="rId30"/>
    <p:sldId id="257" r:id="rId31"/>
    <p:sldId id="2147469730"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A366FA-8ACA-4CC7-A291-6017A5DBAA4F}">
          <p14:sldIdLst>
            <p14:sldId id="2147477862"/>
            <p14:sldId id="2147469713"/>
          </p14:sldIdLst>
        </p14:section>
        <p14:section name="Health check" id="{3E526B00-0567-48D9-AAFC-5A27CA9AC46B}">
          <p14:sldIdLst>
            <p14:sldId id="2147469726"/>
            <p14:sldId id="2147469727"/>
            <p14:sldId id="2147469728"/>
          </p14:sldIdLst>
        </p14:section>
        <p14:section name="Out of the box features" id="{2D9A17DD-C8F7-4381-B0BC-EC3704480086}">
          <p14:sldIdLst>
            <p14:sldId id="2147469715"/>
            <p14:sldId id="2147469716"/>
            <p14:sldId id="2147469717"/>
          </p14:sldIdLst>
        </p14:section>
        <p14:section name="Excel layouts" id="{4B07B213-42D9-4A54-8A13-3A5B55255160}">
          <p14:sldIdLst>
            <p14:sldId id="2147469714"/>
            <p14:sldId id="2147469712"/>
            <p14:sldId id="259"/>
            <p14:sldId id="258"/>
            <p14:sldId id="260"/>
          </p14:sldIdLst>
        </p14:section>
        <p14:section name="Automation" id="{121420A3-8509-41A2-922A-504F664C3879}">
          <p14:sldIdLst>
            <p14:sldId id="2147469718"/>
            <p14:sldId id="2147469720"/>
            <p14:sldId id="2147469721"/>
            <p14:sldId id="2147469722"/>
          </p14:sldIdLst>
        </p14:section>
        <p14:section name="Clients" id="{DF844920-7C91-4760-8ED6-C348DFC1E301}">
          <p14:sldIdLst>
            <p14:sldId id="2147469723"/>
            <p14:sldId id="2147469724"/>
            <p14:sldId id="2147469725"/>
            <p14:sldId id="2147469731"/>
            <p14:sldId id="2147469729"/>
          </p14:sldIdLst>
        </p14:section>
        <p14:section name="Resources" id="{3FED6303-3605-466E-95AA-DA4AB6120247}">
          <p14:sldIdLst>
            <p14:sldId id="2147477863"/>
            <p14:sldId id="2147477864"/>
            <p14:sldId id="257"/>
            <p14:sldId id="21474697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5/30/2023 6:37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5/30/2023 6:37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6:37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35786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6:37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emf"/></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81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76729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884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937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10873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66306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425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732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endParaRPr lang="en-US" dirty="0"/>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marL="0" marR="0" lvl="0" indent="0" algn="l" defTabSz="91433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Production</a:t>
            </a:r>
          </a:p>
        </p:txBody>
      </p:sp>
    </p:spTree>
    <p:extLst>
      <p:ext uri="{BB962C8B-B14F-4D97-AF65-F5344CB8AC3E}">
        <p14:creationId xmlns:p14="http://schemas.microsoft.com/office/powerpoint/2010/main" val="1102082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63225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984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60931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49852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4344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69183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73987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6961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100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75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459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376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1442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25045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70037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91104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688234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13689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466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306972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50078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302194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51275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35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91543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912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647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7407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30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6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227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8647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2283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015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7096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54117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5100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29777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62543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379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8015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64526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73397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37497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96988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435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4187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67173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5380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8182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04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1712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0627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8940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4781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1316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520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473374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50332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362656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13946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13375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78340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33305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28137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773354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640021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9582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16257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44510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7813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3431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9826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7884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8586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7790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665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793720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93984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854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441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26384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5030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95420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12226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0820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937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795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3718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275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8924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87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50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275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661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0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6922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933104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60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99950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56873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0306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1423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68607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66761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7666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13988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3552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301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85313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54188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image" Target="../media/image38.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7.xml"/><Relationship Id="rId21" Type="http://schemas.openxmlformats.org/officeDocument/2006/relationships/slideLayout" Target="../slideLayouts/slideLayout142.xml"/><Relationship Id="rId42" Type="http://schemas.openxmlformats.org/officeDocument/2006/relationships/slideLayout" Target="../slideLayouts/slideLayout163.xml"/><Relationship Id="rId47" Type="http://schemas.openxmlformats.org/officeDocument/2006/relationships/slideLayout" Target="../slideLayouts/slideLayout168.xml"/><Relationship Id="rId63" Type="http://schemas.openxmlformats.org/officeDocument/2006/relationships/slideLayout" Target="../slideLayouts/slideLayout184.xml"/><Relationship Id="rId68" Type="http://schemas.openxmlformats.org/officeDocument/2006/relationships/slideLayout" Target="../slideLayouts/slideLayout189.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9" Type="http://schemas.openxmlformats.org/officeDocument/2006/relationships/slideLayout" Target="../slideLayouts/slideLayout150.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45" Type="http://schemas.openxmlformats.org/officeDocument/2006/relationships/slideLayout" Target="../slideLayouts/slideLayout166.xml"/><Relationship Id="rId53" Type="http://schemas.openxmlformats.org/officeDocument/2006/relationships/slideLayout" Target="../slideLayouts/slideLayout174.xml"/><Relationship Id="rId58" Type="http://schemas.openxmlformats.org/officeDocument/2006/relationships/slideLayout" Target="../slideLayouts/slideLayout179.xml"/><Relationship Id="rId66" Type="http://schemas.openxmlformats.org/officeDocument/2006/relationships/slideLayout" Target="../slideLayouts/slideLayout187.xml"/><Relationship Id="rId74" Type="http://schemas.openxmlformats.org/officeDocument/2006/relationships/image" Target="../media/image1.emf"/><Relationship Id="rId5" Type="http://schemas.openxmlformats.org/officeDocument/2006/relationships/slideLayout" Target="../slideLayouts/slideLayout126.xml"/><Relationship Id="rId61" Type="http://schemas.openxmlformats.org/officeDocument/2006/relationships/slideLayout" Target="../slideLayouts/slideLayout182.xml"/><Relationship Id="rId19" Type="http://schemas.openxmlformats.org/officeDocument/2006/relationships/slideLayout" Target="../slideLayouts/slideLayout14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slideLayout" Target="../slideLayouts/slideLayout164.xml"/><Relationship Id="rId48" Type="http://schemas.openxmlformats.org/officeDocument/2006/relationships/slideLayout" Target="../slideLayouts/slideLayout169.xml"/><Relationship Id="rId56" Type="http://schemas.openxmlformats.org/officeDocument/2006/relationships/slideLayout" Target="../slideLayouts/slideLayout177.xml"/><Relationship Id="rId64" Type="http://schemas.openxmlformats.org/officeDocument/2006/relationships/slideLayout" Target="../slideLayouts/slideLayout185.xml"/><Relationship Id="rId69" Type="http://schemas.openxmlformats.org/officeDocument/2006/relationships/slideLayout" Target="../slideLayouts/slideLayout190.xml"/><Relationship Id="rId8" Type="http://schemas.openxmlformats.org/officeDocument/2006/relationships/slideLayout" Target="../slideLayouts/slideLayout129.xml"/><Relationship Id="rId51" Type="http://schemas.openxmlformats.org/officeDocument/2006/relationships/slideLayout" Target="../slideLayouts/slideLayout172.xml"/><Relationship Id="rId72" Type="http://schemas.openxmlformats.org/officeDocument/2006/relationships/slideLayout" Target="../slideLayouts/slideLayout193.xml"/><Relationship Id="rId3" Type="http://schemas.openxmlformats.org/officeDocument/2006/relationships/slideLayout" Target="../slideLayouts/slideLayout124.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46" Type="http://schemas.openxmlformats.org/officeDocument/2006/relationships/slideLayout" Target="../slideLayouts/slideLayout167.xml"/><Relationship Id="rId59" Type="http://schemas.openxmlformats.org/officeDocument/2006/relationships/slideLayout" Target="../slideLayouts/slideLayout180.xml"/><Relationship Id="rId67" Type="http://schemas.openxmlformats.org/officeDocument/2006/relationships/slideLayout" Target="../slideLayouts/slideLayout188.xml"/><Relationship Id="rId20" Type="http://schemas.openxmlformats.org/officeDocument/2006/relationships/slideLayout" Target="../slideLayouts/slideLayout141.xml"/><Relationship Id="rId41" Type="http://schemas.openxmlformats.org/officeDocument/2006/relationships/slideLayout" Target="../slideLayouts/slideLayout162.xml"/><Relationship Id="rId54" Type="http://schemas.openxmlformats.org/officeDocument/2006/relationships/slideLayout" Target="../slideLayouts/slideLayout175.xml"/><Relationship Id="rId62" Type="http://schemas.openxmlformats.org/officeDocument/2006/relationships/slideLayout" Target="../slideLayouts/slideLayout183.xml"/><Relationship Id="rId70" Type="http://schemas.openxmlformats.org/officeDocument/2006/relationships/slideLayout" Target="../slideLayouts/slideLayout19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49" Type="http://schemas.openxmlformats.org/officeDocument/2006/relationships/slideLayout" Target="../slideLayouts/slideLayout170.xml"/><Relationship Id="rId57" Type="http://schemas.openxmlformats.org/officeDocument/2006/relationships/slideLayout" Target="../slideLayouts/slideLayout178.xml"/><Relationship Id="rId10" Type="http://schemas.openxmlformats.org/officeDocument/2006/relationships/slideLayout" Target="../slideLayouts/slideLayout131.xml"/><Relationship Id="rId31" Type="http://schemas.openxmlformats.org/officeDocument/2006/relationships/slideLayout" Target="../slideLayouts/slideLayout152.xml"/><Relationship Id="rId44" Type="http://schemas.openxmlformats.org/officeDocument/2006/relationships/slideLayout" Target="../slideLayouts/slideLayout165.xml"/><Relationship Id="rId52" Type="http://schemas.openxmlformats.org/officeDocument/2006/relationships/slideLayout" Target="../slideLayouts/slideLayout173.xml"/><Relationship Id="rId60" Type="http://schemas.openxmlformats.org/officeDocument/2006/relationships/slideLayout" Target="../slideLayouts/slideLayout181.xml"/><Relationship Id="rId65" Type="http://schemas.openxmlformats.org/officeDocument/2006/relationships/slideLayout" Target="../slideLayouts/slideLayout186.xml"/><Relationship Id="rId73" Type="http://schemas.openxmlformats.org/officeDocument/2006/relationships/theme" Target="../theme/theme3.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9" Type="http://schemas.openxmlformats.org/officeDocument/2006/relationships/slideLayout" Target="../slideLayouts/slideLayout160.xml"/><Relationship Id="rId34" Type="http://schemas.openxmlformats.org/officeDocument/2006/relationships/slideLayout" Target="../slideLayouts/slideLayout155.xml"/><Relationship Id="rId50" Type="http://schemas.openxmlformats.org/officeDocument/2006/relationships/slideLayout" Target="../slideLayouts/slideLayout171.xml"/><Relationship Id="rId55" Type="http://schemas.openxmlformats.org/officeDocument/2006/relationships/slideLayout" Target="../slideLayouts/slideLayout176.xml"/><Relationship Id="rId7" Type="http://schemas.openxmlformats.org/officeDocument/2006/relationships/slideLayout" Target="../slideLayouts/slideLayout128.xml"/><Relationship Id="rId71"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7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31713050"/>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 id="2147485244" r:id="rId14"/>
    <p:sldLayoutId id="2147485245" r:id="rId15"/>
    <p:sldLayoutId id="2147485246" r:id="rId16"/>
    <p:sldLayoutId id="2147485247" r:id="rId17"/>
    <p:sldLayoutId id="2147485248" r:id="rId18"/>
    <p:sldLayoutId id="2147485249" r:id="rId19"/>
    <p:sldLayoutId id="2147485250" r:id="rId20"/>
    <p:sldLayoutId id="2147485251" r:id="rId21"/>
    <p:sldLayoutId id="2147485252" r:id="rId22"/>
    <p:sldLayoutId id="2147485253" r:id="rId23"/>
    <p:sldLayoutId id="2147485254" r:id="rId24"/>
    <p:sldLayoutId id="2147485255" r:id="rId25"/>
    <p:sldLayoutId id="2147485256" r:id="rId26"/>
    <p:sldLayoutId id="2147485257" r:id="rId27"/>
    <p:sldLayoutId id="2147485258" r:id="rId28"/>
    <p:sldLayoutId id="2147485259" r:id="rId29"/>
    <p:sldLayoutId id="2147485260" r:id="rId30"/>
    <p:sldLayoutId id="2147485261" r:id="rId31"/>
    <p:sldLayoutId id="2147485262" r:id="rId32"/>
    <p:sldLayoutId id="2147485263" r:id="rId33"/>
    <p:sldLayoutId id="2147485264" r:id="rId34"/>
    <p:sldLayoutId id="2147485265" r:id="rId35"/>
    <p:sldLayoutId id="2147485266" r:id="rId36"/>
    <p:sldLayoutId id="2147485267" r:id="rId37"/>
    <p:sldLayoutId id="2147485268" r:id="rId38"/>
    <p:sldLayoutId id="2147485269" r:id="rId39"/>
    <p:sldLayoutId id="2147485270" r:id="rId40"/>
    <p:sldLayoutId id="2147485271" r:id="rId41"/>
    <p:sldLayoutId id="2147485272" r:id="rId42"/>
    <p:sldLayoutId id="2147485273" r:id="rId43"/>
    <p:sldLayoutId id="2147485274" r:id="rId44"/>
    <p:sldLayoutId id="2147485275" r:id="rId45"/>
    <p:sldLayoutId id="2147485276" r:id="rId46"/>
    <p:sldLayoutId id="2147485277" r:id="rId47"/>
    <p:sldLayoutId id="214748527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94267944"/>
      </p:ext>
    </p:extLst>
  </p:cSld>
  <p:clrMap bg1="lt1" tx1="dk1" bg2="lt2" tx2="dk2" accent1="accent1" accent2="accent2" accent3="accent3" accent4="accent4" accent5="accent5" accent6="accent6" hlink="hlink" folHlink="folHlink"/>
  <p:sldLayoutIdLst>
    <p:sldLayoutId id="2147485281" r:id="rId1"/>
    <p:sldLayoutId id="2147485282" r:id="rId2"/>
    <p:sldLayoutId id="2147485283" r:id="rId3"/>
    <p:sldLayoutId id="2147485284" r:id="rId4"/>
    <p:sldLayoutId id="2147485285" r:id="rId5"/>
    <p:sldLayoutId id="2147485286" r:id="rId6"/>
    <p:sldLayoutId id="2147485287" r:id="rId7"/>
    <p:sldLayoutId id="2147485288" r:id="rId8"/>
    <p:sldLayoutId id="2147485289" r:id="rId9"/>
    <p:sldLayoutId id="2147485290" r:id="rId10"/>
    <p:sldLayoutId id="2147485291" r:id="rId11"/>
    <p:sldLayoutId id="2147485292" r:id="rId12"/>
    <p:sldLayoutId id="2147485293" r:id="rId13"/>
    <p:sldLayoutId id="2147485294" r:id="rId14"/>
    <p:sldLayoutId id="2147485295" r:id="rId15"/>
    <p:sldLayoutId id="2147485296" r:id="rId16"/>
    <p:sldLayoutId id="2147485297" r:id="rId17"/>
    <p:sldLayoutId id="2147485298" r:id="rId18"/>
    <p:sldLayoutId id="2147485299" r:id="rId19"/>
    <p:sldLayoutId id="2147485300" r:id="rId20"/>
    <p:sldLayoutId id="2147485301" r:id="rId21"/>
    <p:sldLayoutId id="2147485302" r:id="rId22"/>
    <p:sldLayoutId id="2147485303" r:id="rId23"/>
    <p:sldLayoutId id="2147485304" r:id="rId24"/>
    <p:sldLayoutId id="2147485305" r:id="rId25"/>
    <p:sldLayoutId id="2147485306" r:id="rId26"/>
    <p:sldLayoutId id="2147485307" r:id="rId27"/>
    <p:sldLayoutId id="2147485308" r:id="rId28"/>
    <p:sldLayoutId id="2147485309" r:id="rId29"/>
    <p:sldLayoutId id="2147485310" r:id="rId30"/>
    <p:sldLayoutId id="2147485311" r:id="rId31"/>
    <p:sldLayoutId id="2147485312" r:id="rId32"/>
    <p:sldLayoutId id="2147485313" r:id="rId33"/>
    <p:sldLayoutId id="2147485314" r:id="rId34"/>
    <p:sldLayoutId id="2147485315" r:id="rId35"/>
    <p:sldLayoutId id="2147485316" r:id="rId36"/>
    <p:sldLayoutId id="2147485317" r:id="rId37"/>
    <p:sldLayoutId id="2147485318" r:id="rId38"/>
    <p:sldLayoutId id="2147485319" r:id="rId39"/>
    <p:sldLayoutId id="2147485320" r:id="rId40"/>
    <p:sldLayoutId id="2147485321" r:id="rId41"/>
    <p:sldLayoutId id="2147485322" r:id="rId42"/>
    <p:sldLayoutId id="2147485323" r:id="rId43"/>
    <p:sldLayoutId id="2147485324" r:id="rId44"/>
    <p:sldLayoutId id="2147485325" r:id="rId45"/>
    <p:sldLayoutId id="2147485326" r:id="rId46"/>
    <p:sldLayoutId id="2147485327" r:id="rId47"/>
    <p:sldLayoutId id="2147485328" r:id="rId48"/>
    <p:sldLayoutId id="2147485329" r:id="rId49"/>
    <p:sldLayoutId id="2147485330" r:id="rId50"/>
    <p:sldLayoutId id="2147485331" r:id="rId51"/>
    <p:sldLayoutId id="2147485332" r:id="rId52"/>
    <p:sldLayoutId id="2147485333" r:id="rId53"/>
    <p:sldLayoutId id="2147485334" r:id="rId54"/>
    <p:sldLayoutId id="2147485335" r:id="rId55"/>
    <p:sldLayoutId id="2147485336" r:id="rId56"/>
    <p:sldLayoutId id="2147485337" r:id="rId57"/>
    <p:sldLayoutId id="2147485338" r:id="rId58"/>
    <p:sldLayoutId id="2147485339" r:id="rId59"/>
    <p:sldLayoutId id="2147485340" r:id="rId60"/>
    <p:sldLayoutId id="2147485341" r:id="rId61"/>
    <p:sldLayoutId id="2147485342" r:id="rId62"/>
    <p:sldLayoutId id="2147485343" r:id="rId63"/>
    <p:sldLayoutId id="2147485344" r:id="rId64"/>
    <p:sldLayoutId id="2147485345" r:id="rId65"/>
    <p:sldLayoutId id="2147485346" r:id="rId66"/>
    <p:sldLayoutId id="2147485347" r:id="rId67"/>
    <p:sldLayoutId id="2147485348" r:id="rId68"/>
    <p:sldLayoutId id="2147485349" r:id="rId69"/>
    <p:sldLayoutId id="2147485350" r:id="rId70"/>
    <p:sldLayoutId id="2147485351" r:id="rId71"/>
    <p:sldLayoutId id="214748535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gb/dynamics365/business-central/ui-excel-report-layouts?tabs=any-report" TargetMode="External"/><Relationship Id="rId2" Type="http://schemas.openxmlformats.org/officeDocument/2006/relationships/hyperlink" Target="https://aka.ms/bcexcelsamples" TargetMode="External"/><Relationship Id="rId1" Type="http://schemas.openxmlformats.org/officeDocument/2006/relationships/slideLayout" Target="../slideLayouts/slideLayout14.xml"/><Relationship Id="rId4" Type="http://schemas.openxmlformats.org/officeDocument/2006/relationships/hyperlink" Target="https://github.com/microsoft/BCTech/blob/master/samples/Excel/VIDEOS.m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training/modules/use-power-automate/" TargetMode="External"/><Relationship Id="rId2" Type="http://schemas.openxmlformats.org/officeDocument/2006/relationships/hyperlink" Target="https://aka.ms/bcautomate" TargetMode="External"/><Relationship Id="rId1" Type="http://schemas.openxmlformats.org/officeDocument/2006/relationships/slideLayout" Target="../slideLayouts/slideLayout14.xml"/><Relationship Id="rId4" Type="http://schemas.openxmlformats.org/officeDocument/2006/relationships/hyperlink" Target="https://www.bing.com/videos/search?q=%22business+central%22+power+automa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 Target="slide9.xml"/><Relationship Id="rId7" Type="http://schemas.openxmlformats.org/officeDocument/2006/relationships/slide" Target="slide14.xml"/><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2.png"/><Relationship Id="rId11" Type="http://schemas.openxmlformats.org/officeDocument/2006/relationships/slide" Target="slide3.xml"/><Relationship Id="rId5" Type="http://schemas.openxmlformats.org/officeDocument/2006/relationships/slide" Target="slide6.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slide" Target="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hyperlink" Target="https://learn.microsoft.com/en-gb/dynamics365/business-central/admin-access-with-m365-license#why-enable-access-with-microsoft-365-licenses"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4.xml"/></Relationships>
</file>

<file path=ppt/slides/_rels/slide2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34.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lstStyle/>
          <a:p>
            <a:r>
              <a:rPr lang="en-GB" sz="5400" dirty="0"/>
              <a:t>Actions</a:t>
            </a:r>
            <a:endParaRPr lang="en-DK" sz="5400" dirty="0"/>
          </a:p>
        </p:txBody>
      </p:sp>
    </p:spTree>
    <p:extLst>
      <p:ext uri="{BB962C8B-B14F-4D97-AF65-F5344CB8AC3E}">
        <p14:creationId xmlns:p14="http://schemas.microsoft.com/office/powerpoint/2010/main" val="6173401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a:xfrm>
            <a:off x="588263" y="457200"/>
            <a:ext cx="11018520" cy="553998"/>
          </a:xfrm>
        </p:spPr>
        <p:txBody>
          <a:bodyPr wrap="square" anchor="t">
            <a:normAutofit/>
          </a:bodyPr>
          <a:lstStyle/>
          <a:p>
            <a:r>
              <a:rPr lang="en-US" dirty="0"/>
              <a:t>Excel layouts in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sz="quarter" idx="10"/>
          </p:nvPr>
        </p:nvSpPr>
        <p:spPr>
          <a:xfrm>
            <a:off x="584200" y="1435100"/>
            <a:ext cx="11018838" cy="4833938"/>
          </a:xfrm>
        </p:spPr>
        <p:txBody>
          <a:bodyPr wrap="square">
            <a:normAutofit/>
          </a:bodyPr>
          <a:lstStyle/>
          <a:p>
            <a:pPr>
              <a:lnSpc>
                <a:spcPct val="90000"/>
              </a:lnSpc>
            </a:pPr>
            <a:r>
              <a:rPr lang="en-US" sz="2400" b="1" dirty="0"/>
              <a:t>Interactive reports </a:t>
            </a:r>
            <a:r>
              <a:rPr lang="en-US" sz="2400" dirty="0"/>
              <a:t>(Not designed for print, One report can serve multiple purposes (filtering, sorting, slicers, pivot tables etc.)</a:t>
            </a:r>
          </a:p>
          <a:p>
            <a:pPr>
              <a:lnSpc>
                <a:spcPct val="90000"/>
              </a:lnSpc>
            </a:pPr>
            <a:r>
              <a:rPr lang="en-US" sz="2400" b="1" dirty="0" err="1"/>
              <a:t>Mix’n’match</a:t>
            </a:r>
            <a:r>
              <a:rPr lang="en-US" sz="2400" b="1" dirty="0"/>
              <a:t> data</a:t>
            </a:r>
            <a:r>
              <a:rPr lang="en-US" sz="2400" dirty="0"/>
              <a:t> from Business Central with other data sources (</a:t>
            </a:r>
            <a:r>
              <a:rPr lang="en-US" sz="2400" dirty="0" err="1"/>
              <a:t>Sharepoint</a:t>
            </a:r>
            <a:r>
              <a:rPr lang="en-US" sz="2400" dirty="0"/>
              <a:t> lists, On-premises databases, files, APIs, …) using Power Query in the report.</a:t>
            </a:r>
          </a:p>
          <a:p>
            <a:pPr>
              <a:lnSpc>
                <a:spcPct val="90000"/>
              </a:lnSpc>
            </a:pPr>
            <a:r>
              <a:rPr lang="en-US" sz="2400" b="1" dirty="0"/>
              <a:t>Use built-in, advanced Excel features to do post-processing </a:t>
            </a:r>
            <a:r>
              <a:rPr lang="en-US" sz="2400" dirty="0"/>
              <a:t>on rendered reports (triggering automation flows, Organization data types, What-if analyses, Forecast sheet, Analyze Data with support for natural language)</a:t>
            </a:r>
          </a:p>
          <a:p>
            <a:pPr>
              <a:lnSpc>
                <a:spcPct val="90000"/>
              </a:lnSpc>
            </a:pPr>
            <a:r>
              <a:rPr lang="en-US" sz="2400" b="1" dirty="0"/>
              <a:t>Rich collaboration capabilities</a:t>
            </a:r>
            <a:r>
              <a:rPr lang="en-US" sz="2400" dirty="0"/>
              <a:t> (commenting, sharing, protecting for certain audiences) on a report</a:t>
            </a:r>
          </a:p>
          <a:p>
            <a:pPr>
              <a:lnSpc>
                <a:spcPct val="90000"/>
              </a:lnSpc>
            </a:pPr>
            <a:r>
              <a:rPr lang="en-US" sz="2400" b="1" dirty="0"/>
              <a:t>Democratized design experience</a:t>
            </a:r>
            <a:r>
              <a:rPr lang="en-US" sz="2400" dirty="0"/>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p:txBody>
          <a:bodyPr/>
          <a:lstStyle/>
          <a:p>
            <a:r>
              <a:rPr lang="en-US" sz="3600" dirty="0"/>
              <a:t>End users can make report layouts with Excel</a:t>
            </a:r>
            <a:endParaRPr lang="en-DK"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Excel layouts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69989"/>
          </a:xfrm>
        </p:spPr>
        <p:txBody>
          <a:bodyPr/>
          <a:lstStyle/>
          <a:p>
            <a:r>
              <a:rPr lang="en-GB" dirty="0"/>
              <a:t>Maybe collaborate closer on reporting?</a:t>
            </a:r>
          </a:p>
          <a:p>
            <a:pPr lvl="1"/>
            <a:r>
              <a:rPr lang="en-GB" dirty="0"/>
              <a:t>You as partner can focus on AL report objects and customer can focus on layout</a:t>
            </a:r>
          </a:p>
          <a:p>
            <a:pPr lvl="1"/>
            <a:r>
              <a:rPr lang="en-GB" dirty="0"/>
              <a:t>Introduce Power Query in Excel</a:t>
            </a:r>
          </a:p>
          <a:p>
            <a:pPr lvl="1"/>
            <a:r>
              <a:rPr lang="en-GB" dirty="0"/>
              <a:t>Maybe PoC reports that mix data from Business Central with other data sources (Using Power Query)</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Excel layouts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2289858"/>
          </a:xfrm>
        </p:spPr>
        <p:txBody>
          <a:bodyPr/>
          <a:lstStyle/>
          <a:p>
            <a:r>
              <a:rPr lang="en-GB" dirty="0"/>
              <a:t>Showcase sample layouts from </a:t>
            </a:r>
            <a:r>
              <a:rPr lang="en-GB" dirty="0">
                <a:hlinkClick r:id="rId2"/>
              </a:rPr>
              <a:t>https://aka.ms/bcexcelsamples</a:t>
            </a:r>
            <a:r>
              <a:rPr lang="en-GB" dirty="0"/>
              <a:t> </a:t>
            </a:r>
          </a:p>
          <a:p>
            <a:r>
              <a:rPr lang="en-GB" dirty="0"/>
              <a:t>Maybe do a presentation on Excel layouts. Sample presentation is available from </a:t>
            </a:r>
            <a:r>
              <a:rPr lang="en-GB" dirty="0">
                <a:hlinkClick r:id="rId2"/>
              </a:rPr>
              <a:t>https://aka.ms/bcexcelsamples</a:t>
            </a:r>
            <a:r>
              <a:rPr lang="en-GB" dirty="0"/>
              <a:t> </a:t>
            </a:r>
            <a:endParaRPr lang="en-DK" dirty="0"/>
          </a:p>
        </p:txBody>
      </p:sp>
    </p:spTree>
    <p:extLst>
      <p:ext uri="{BB962C8B-B14F-4D97-AF65-F5344CB8AC3E}">
        <p14:creationId xmlns:p14="http://schemas.microsoft.com/office/powerpoint/2010/main" val="25959138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Excel layouts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515356"/>
          </a:xfrm>
        </p:spPr>
        <p:txBody>
          <a:bodyPr/>
          <a:lstStyle/>
          <a:p>
            <a:r>
              <a:rPr lang="en-GB" dirty="0"/>
              <a:t>Samples</a:t>
            </a:r>
          </a:p>
          <a:p>
            <a:r>
              <a:rPr lang="en-GB" dirty="0">
                <a:hlinkClick r:id="rId2"/>
              </a:rPr>
              <a:t>https://aka.ms/bcexcelsamples</a:t>
            </a:r>
            <a:endParaRPr lang="en-GB" dirty="0"/>
          </a:p>
          <a:p>
            <a:endParaRPr lang="en-GB" dirty="0"/>
          </a:p>
          <a:p>
            <a:r>
              <a:rPr lang="en-GB" dirty="0"/>
              <a:t>Documentation</a:t>
            </a:r>
          </a:p>
          <a:p>
            <a:r>
              <a:rPr lang="en-GB" dirty="0">
                <a:hlinkClick r:id="rId3"/>
              </a:rPr>
              <a:t>Working with Excel Layouts - Business Central | Microsoft Learn</a:t>
            </a:r>
            <a:r>
              <a:rPr lang="en-GB" dirty="0"/>
              <a:t> </a:t>
            </a:r>
          </a:p>
          <a:p>
            <a:endParaRPr lang="en-GB" dirty="0"/>
          </a:p>
          <a:p>
            <a:r>
              <a:rPr lang="en-GB" dirty="0"/>
              <a:t>Videos</a:t>
            </a:r>
          </a:p>
          <a:p>
            <a:r>
              <a:rPr lang="en-GB" dirty="0">
                <a:hlinkClick r:id="rId4"/>
              </a:rPr>
              <a:t>https://github.com/microsoft/BCTech/blob/master/samples/Excel/VIDEOS.md</a:t>
            </a:r>
            <a:r>
              <a:rPr lang="en-GB" dirty="0"/>
              <a:t> </a:t>
            </a:r>
          </a:p>
          <a:p>
            <a:endParaRPr lang="en-GB" dirty="0"/>
          </a:p>
          <a:p>
            <a:endParaRPr lang="en-DK" dirty="0"/>
          </a:p>
        </p:txBody>
      </p:sp>
    </p:spTree>
    <p:extLst>
      <p:ext uri="{BB962C8B-B14F-4D97-AF65-F5344CB8AC3E}">
        <p14:creationId xmlns:p14="http://schemas.microsoft.com/office/powerpoint/2010/main" val="3667439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do automation (with </a:t>
            </a:r>
            <a:r>
              <a:rPr lang="en-GB" dirty="0" err="1"/>
              <a:t>PowerAutomate</a:t>
            </a:r>
            <a:r>
              <a:rPr lang="en-GB" dirty="0"/>
              <a:t>/Flow?)</a:t>
            </a:r>
            <a:endParaRPr lang="en-DK" dirty="0"/>
          </a:p>
        </p:txBody>
      </p:sp>
    </p:spTree>
    <p:extLst>
      <p:ext uri="{BB962C8B-B14F-4D97-AF65-F5344CB8AC3E}">
        <p14:creationId xmlns:p14="http://schemas.microsoft.com/office/powerpoint/2010/main" val="166843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automate processes with Power Automate</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Power Automate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3385542"/>
          </a:xfrm>
        </p:spPr>
        <p:txBody>
          <a:bodyPr/>
          <a:lstStyle/>
          <a:p>
            <a:r>
              <a:rPr lang="en-GB" dirty="0"/>
              <a:t>Maybe collaborate closer on automation?</a:t>
            </a:r>
          </a:p>
          <a:p>
            <a:pPr lvl="1"/>
            <a:r>
              <a:rPr lang="en-GB" dirty="0"/>
              <a:t>Use your experience from similar customers to suggest new ways to automate processes.</a:t>
            </a:r>
          </a:p>
          <a:p>
            <a:pPr lvl="1"/>
            <a:r>
              <a:rPr lang="en-GB" dirty="0"/>
              <a:t>You as partner work on AL parts, customer owns the Power Automate artifacts</a:t>
            </a:r>
          </a:p>
          <a:p>
            <a:pPr lvl="1"/>
            <a:r>
              <a:rPr lang="en-GB" dirty="0"/>
              <a:t>Help with engineering practices on Power Automate artifacts (source control, test/prod versions) </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Power Automate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181862"/>
          </a:xfrm>
        </p:spPr>
        <p:txBody>
          <a:bodyPr/>
          <a:lstStyle/>
          <a:p>
            <a:r>
              <a:rPr lang="en-GB" dirty="0"/>
              <a:t>Showcase a simple flow</a:t>
            </a:r>
          </a:p>
          <a:p>
            <a:r>
              <a:rPr lang="en-GB" dirty="0"/>
              <a:t>Maybe do a presentation on Power Automate </a:t>
            </a:r>
            <a:endParaRPr lang="en-DK" dirty="0"/>
          </a:p>
        </p:txBody>
      </p:sp>
    </p:spTree>
    <p:extLst>
      <p:ext uri="{BB962C8B-B14F-4D97-AF65-F5344CB8AC3E}">
        <p14:creationId xmlns:p14="http://schemas.microsoft.com/office/powerpoint/2010/main" val="343126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Power Automate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170646"/>
          </a:xfrm>
        </p:spPr>
        <p:txBody>
          <a:bodyPr/>
          <a:lstStyle/>
          <a:p>
            <a:r>
              <a:rPr lang="en-GB" sz="2400" dirty="0"/>
              <a:t>Samples</a:t>
            </a:r>
          </a:p>
          <a:p>
            <a:r>
              <a:rPr lang="en-GB" sz="2400" dirty="0"/>
              <a:t>TODO</a:t>
            </a:r>
          </a:p>
          <a:p>
            <a:endParaRPr lang="en-GB" sz="2400" dirty="0"/>
          </a:p>
          <a:p>
            <a:r>
              <a:rPr lang="en-GB" sz="2400" dirty="0"/>
              <a:t>Documentation</a:t>
            </a:r>
          </a:p>
          <a:p>
            <a:r>
              <a:rPr lang="en-GB" sz="2400" dirty="0">
                <a:solidFill>
                  <a:srgbClr val="0078D4"/>
                </a:solidFill>
                <a:hlinkClick r:id="rId2">
                  <a:extLst>
                    <a:ext uri="{A12FA001-AC4F-418D-AE19-62706E023703}">
                      <ahyp:hlinkClr xmlns:ahyp="http://schemas.microsoft.com/office/drawing/2018/hyperlinkcolor" val="tx"/>
                    </a:ext>
                  </a:extLst>
                </a:hlinkClick>
              </a:rPr>
              <a:t>https://aka.ms/</a:t>
            </a:r>
            <a:r>
              <a:rPr lang="en-GB" sz="2400" dirty="0">
                <a:solidFill>
                  <a:schemeClr val="tx2">
                    <a:lumMod val="90000"/>
                    <a:lumOff val="10000"/>
                  </a:schemeClr>
                </a:solidFill>
                <a:hlinkClick r:id="rId2">
                  <a:extLst>
                    <a:ext uri="{A12FA001-AC4F-418D-AE19-62706E023703}">
                      <ahyp:hlinkClr xmlns:ahyp="http://schemas.microsoft.com/office/drawing/2018/hyperlinkcolor" val="tx"/>
                    </a:ext>
                  </a:extLst>
                </a:hlinkClick>
              </a:rPr>
              <a:t>bc</a:t>
            </a:r>
            <a:r>
              <a:rPr lang="en-GB" sz="2400" dirty="0">
                <a:solidFill>
                  <a:srgbClr val="0078D4"/>
                </a:solidFill>
                <a:hlinkClick r:id="rId2">
                  <a:extLst>
                    <a:ext uri="{A12FA001-AC4F-418D-AE19-62706E023703}">
                      <ahyp:hlinkClr xmlns:ahyp="http://schemas.microsoft.com/office/drawing/2018/hyperlinkcolor" val="tx"/>
                    </a:ext>
                  </a:extLst>
                </a:hlinkClick>
              </a:rPr>
              <a:t>automate</a:t>
            </a:r>
            <a:r>
              <a:rPr lang="en-GB" sz="2400" dirty="0"/>
              <a:t> </a:t>
            </a:r>
          </a:p>
          <a:p>
            <a:endParaRPr lang="en-GB" sz="2400" dirty="0"/>
          </a:p>
          <a:p>
            <a:r>
              <a:rPr lang="en-GB" sz="2400" dirty="0"/>
              <a:t>Training</a:t>
            </a:r>
          </a:p>
          <a:p>
            <a:r>
              <a:rPr lang="en-GB" sz="2400" dirty="0">
                <a:hlinkClick r:id="rId3"/>
              </a:rPr>
              <a:t>Use Power Automate with Business Central - Training | Microsoft Learn</a:t>
            </a:r>
            <a:endParaRPr lang="en-GB" sz="2400" dirty="0"/>
          </a:p>
          <a:p>
            <a:endParaRPr lang="en-GB" sz="2400" dirty="0"/>
          </a:p>
          <a:p>
            <a:r>
              <a:rPr lang="en-GB" sz="2400" dirty="0"/>
              <a:t>Videos</a:t>
            </a:r>
          </a:p>
          <a:p>
            <a:r>
              <a:rPr lang="en-GB" sz="2400" dirty="0">
                <a:hlinkClick r:id="rId4"/>
              </a:rPr>
              <a:t>https://www.bing.com/videos/search?q=%22business+central%22+power+automate</a:t>
            </a:r>
            <a:r>
              <a:rPr lang="en-GB" sz="2400" dirty="0"/>
              <a:t> </a:t>
            </a:r>
            <a:endParaRPr lang="en-DK" sz="2400" dirty="0"/>
          </a:p>
        </p:txBody>
      </p:sp>
    </p:spTree>
    <p:extLst>
      <p:ext uri="{BB962C8B-B14F-4D97-AF65-F5344CB8AC3E}">
        <p14:creationId xmlns:p14="http://schemas.microsoft.com/office/powerpoint/2010/main" val="14139303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use Teams/mobile/tablet clients</a:t>
            </a:r>
            <a:endParaRPr lang="en-DK" dirty="0"/>
          </a:p>
        </p:txBody>
      </p:sp>
    </p:spTree>
    <p:extLst>
      <p:ext uri="{BB962C8B-B14F-4D97-AF65-F5344CB8AC3E}">
        <p14:creationId xmlns:p14="http://schemas.microsoft.com/office/powerpoint/2010/main" val="403969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829D-A55F-0BF8-C33B-D2031424C2F5}"/>
              </a:ext>
            </a:extLst>
          </p:cNvPr>
          <p:cNvSpPr>
            <a:spLocks noGrp="1"/>
          </p:cNvSpPr>
          <p:nvPr>
            <p:ph type="title"/>
          </p:nvPr>
        </p:nvSpPr>
        <p:spPr/>
        <p:txBody>
          <a:bodyPr/>
          <a:lstStyle/>
          <a:p>
            <a:r>
              <a:rPr lang="en-GB" dirty="0"/>
              <a:t>Topics to consider for your follow-up meeting</a:t>
            </a:r>
            <a:endParaRPr lang="en-DK" dirty="0"/>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B4AF9927-9C1F-4902-C980-F33C312E02CF}"/>
                  </a:ext>
                </a:extLst>
              </p:cNvPr>
              <p:cNvGraphicFramePr>
                <a:graphicFrameLocks noChangeAspect="1"/>
              </p:cNvGraphicFramePr>
              <p:nvPr>
                <p:extLst>
                  <p:ext uri="{D42A27DB-BD31-4B8C-83A1-F6EECF244321}">
                    <p14:modId xmlns:p14="http://schemas.microsoft.com/office/powerpoint/2010/main" val="203840747"/>
                  </p:ext>
                </p:extLst>
              </p:nvPr>
            </p:nvGraphicFramePr>
            <p:xfrm>
              <a:off x="7603356" y="1428183"/>
              <a:ext cx="3048000" cy="1714500"/>
            </p:xfrm>
            <a:graphic>
              <a:graphicData uri="http://schemas.microsoft.com/office/powerpoint/2016/slidezoom">
                <pslz:sldZm>
                  <pslz:sldZmObj sldId="2147469714" cId="3915989727">
                    <pslz:zmPr id="{84E409A7-F1BC-47DA-AD84-59BA71C140A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B4AF9927-9C1F-4902-C980-F33C312E02CF}"/>
                  </a:ext>
                </a:extLst>
              </p:cNvPr>
              <p:cNvPicPr>
                <a:picLocks noGrp="1" noRot="1" noChangeAspect="1" noMove="1" noResize="1" noEditPoints="1" noAdjustHandles="1" noChangeArrowheads="1" noChangeShapeType="1"/>
              </p:cNvPicPr>
              <p:nvPr/>
            </p:nvPicPr>
            <p:blipFill>
              <a:blip r:embed="rId2"/>
              <a:stretch>
                <a:fillRect/>
              </a:stretch>
            </p:blipFill>
            <p:spPr>
              <a:xfrm>
                <a:off x="7603356" y="1428183"/>
                <a:ext cx="3048000" cy="1714500"/>
              </a:xfrm>
              <a:prstGeom prst="rect">
                <a:avLst/>
              </a:prstGeom>
              <a:ln w="38100">
                <a:solidFill>
                  <a:schemeClr val="tx1"/>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CA062088-D480-C942-9DF0-A040A626AD53}"/>
                  </a:ext>
                </a:extLst>
              </p:cNvPr>
              <p:cNvGraphicFramePr>
                <a:graphicFrameLocks noChangeAspect="1"/>
              </p:cNvGraphicFramePr>
              <p:nvPr>
                <p:extLst>
                  <p:ext uri="{D42A27DB-BD31-4B8C-83A1-F6EECF244321}">
                    <p14:modId xmlns:p14="http://schemas.microsoft.com/office/powerpoint/2010/main" val="2859890491"/>
                  </p:ext>
                </p:extLst>
              </p:nvPr>
            </p:nvGraphicFramePr>
            <p:xfrm>
              <a:off x="4118176" y="1432816"/>
              <a:ext cx="3048000" cy="1714500"/>
            </p:xfrm>
            <a:graphic>
              <a:graphicData uri="http://schemas.microsoft.com/office/powerpoint/2016/slidezoom">
                <pslz:sldZm>
                  <pslz:sldZmObj sldId="2147469715" cId="2874466518">
                    <pslz:zmPr id="{E4960C15-F3AB-4F3B-9CA8-F253231385DC}"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CA062088-D480-C942-9DF0-A040A626AD53}"/>
                  </a:ext>
                </a:extLst>
              </p:cNvPr>
              <p:cNvPicPr>
                <a:picLocks noGrp="1" noRot="1" noChangeAspect="1" noMove="1" noResize="1" noEditPoints="1" noAdjustHandles="1" noChangeArrowheads="1" noChangeShapeType="1"/>
              </p:cNvPicPr>
              <p:nvPr/>
            </p:nvPicPr>
            <p:blipFill>
              <a:blip r:embed="rId4"/>
              <a:stretch>
                <a:fillRect/>
              </a:stretch>
            </p:blipFill>
            <p:spPr>
              <a:xfrm>
                <a:off x="4118176" y="1432816"/>
                <a:ext cx="3048000" cy="1714500"/>
              </a:xfrm>
              <a:prstGeom prst="rect">
                <a:avLst/>
              </a:prstGeom>
              <a:ln w="38100">
                <a:solidFill>
                  <a:schemeClr val="tx1"/>
                </a:solidFill>
              </a:ln>
            </p:spPr>
          </p:pic>
        </mc:Fallback>
      </mc:AlternateContent>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9D24C05C-E4C0-621A-B6F6-AA72D3D439BF}"/>
                  </a:ext>
                </a:extLst>
              </p:cNvPr>
              <p:cNvGraphicFramePr>
                <a:graphicFrameLocks noChangeAspect="1"/>
              </p:cNvGraphicFramePr>
              <p:nvPr>
                <p:extLst>
                  <p:ext uri="{D42A27DB-BD31-4B8C-83A1-F6EECF244321}">
                    <p14:modId xmlns:p14="http://schemas.microsoft.com/office/powerpoint/2010/main" val="3100215101"/>
                  </p:ext>
                </p:extLst>
              </p:nvPr>
            </p:nvGraphicFramePr>
            <p:xfrm>
              <a:off x="588263" y="3768297"/>
              <a:ext cx="3048000" cy="1714500"/>
            </p:xfrm>
            <a:graphic>
              <a:graphicData uri="http://schemas.microsoft.com/office/powerpoint/2016/slidezoom">
                <pslz:sldZm>
                  <pslz:sldZmObj sldId="2147469718" cId="1668435350">
                    <pslz:zmPr id="{4089A25B-2D27-48D0-8B65-AD1A01F94AB5}"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p:pic>
            <p:nvPicPr>
              <p:cNvPr id="4" name="Slide Zoom 3">
                <a:hlinkClick r:id="rId7" action="ppaction://hlinksldjump"/>
                <a:extLst>
                  <a:ext uri="{FF2B5EF4-FFF2-40B4-BE49-F238E27FC236}">
                    <a16:creationId xmlns:a16="http://schemas.microsoft.com/office/drawing/2014/main" id="{9D24C05C-E4C0-621A-B6F6-AA72D3D439BF}"/>
                  </a:ext>
                </a:extLst>
              </p:cNvPr>
              <p:cNvPicPr>
                <a:picLocks noGrp="1" noRot="1" noChangeAspect="1" noMove="1" noResize="1" noEditPoints="1" noAdjustHandles="1" noChangeArrowheads="1" noChangeShapeType="1"/>
              </p:cNvPicPr>
              <p:nvPr/>
            </p:nvPicPr>
            <p:blipFill>
              <a:blip r:embed="rId6"/>
              <a:stretch>
                <a:fillRect/>
              </a:stretch>
            </p:blipFill>
            <p:spPr>
              <a:xfrm>
                <a:off x="588263" y="3768297"/>
                <a:ext cx="3048000" cy="1714500"/>
              </a:xfrm>
              <a:prstGeom prst="rect">
                <a:avLst/>
              </a:prstGeom>
              <a:ln w="38100">
                <a:solidFill>
                  <a:schemeClr val="tx1"/>
                </a:solidFill>
              </a:ln>
            </p:spPr>
          </p:pic>
        </mc:Fallback>
      </mc:AlternateContent>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31BD01D1-03D8-EDA3-4C5F-9305C8CF8FBB}"/>
                  </a:ext>
                </a:extLst>
              </p:cNvPr>
              <p:cNvGraphicFramePr>
                <a:graphicFrameLocks noChangeAspect="1"/>
              </p:cNvGraphicFramePr>
              <p:nvPr>
                <p:extLst>
                  <p:ext uri="{D42A27DB-BD31-4B8C-83A1-F6EECF244321}">
                    <p14:modId xmlns:p14="http://schemas.microsoft.com/office/powerpoint/2010/main" val="1228716758"/>
                  </p:ext>
                </p:extLst>
              </p:nvPr>
            </p:nvGraphicFramePr>
            <p:xfrm>
              <a:off x="4118176" y="3768297"/>
              <a:ext cx="3048000" cy="1714500"/>
            </p:xfrm>
            <a:graphic>
              <a:graphicData uri="http://schemas.microsoft.com/office/powerpoint/2016/slidezoom">
                <pslz:sldZm>
                  <pslz:sldZmObj sldId="2147469723" cId="4039693568">
                    <pslz:zmPr id="{6BFEBCB5-CB6D-4E30-8AB7-4B23CCD18937}"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p:pic>
            <p:nvPicPr>
              <p:cNvPr id="6" name="Slide Zoom 5">
                <a:hlinkClick r:id="rId9" action="ppaction://hlinksldjump"/>
                <a:extLst>
                  <a:ext uri="{FF2B5EF4-FFF2-40B4-BE49-F238E27FC236}">
                    <a16:creationId xmlns:a16="http://schemas.microsoft.com/office/drawing/2014/main" id="{31BD01D1-03D8-EDA3-4C5F-9305C8CF8FBB}"/>
                  </a:ext>
                </a:extLst>
              </p:cNvPr>
              <p:cNvPicPr>
                <a:picLocks noGrp="1" noRot="1" noChangeAspect="1" noMove="1" noResize="1" noEditPoints="1" noAdjustHandles="1" noChangeArrowheads="1" noChangeShapeType="1"/>
              </p:cNvPicPr>
              <p:nvPr/>
            </p:nvPicPr>
            <p:blipFill>
              <a:blip r:embed="rId8"/>
              <a:stretch>
                <a:fillRect/>
              </a:stretch>
            </p:blipFill>
            <p:spPr>
              <a:xfrm>
                <a:off x="4118176" y="3768297"/>
                <a:ext cx="3048000" cy="1714500"/>
              </a:xfrm>
              <a:prstGeom prst="rect">
                <a:avLst/>
              </a:prstGeom>
              <a:ln w="38100">
                <a:solidFill>
                  <a:schemeClr val="tx1"/>
                </a:solidFill>
              </a:ln>
            </p:spPr>
          </p:pic>
        </mc:Fallback>
      </mc:AlternateContent>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8B4750CF-3888-4DFC-B449-E8FCE1FCDFAD}"/>
                  </a:ext>
                </a:extLst>
              </p:cNvPr>
              <p:cNvGraphicFramePr>
                <a:graphicFrameLocks noChangeAspect="1"/>
              </p:cNvGraphicFramePr>
              <p:nvPr>
                <p:extLst>
                  <p:ext uri="{D42A27DB-BD31-4B8C-83A1-F6EECF244321}">
                    <p14:modId xmlns:p14="http://schemas.microsoft.com/office/powerpoint/2010/main" val="949459135"/>
                  </p:ext>
                </p:extLst>
              </p:nvPr>
            </p:nvGraphicFramePr>
            <p:xfrm>
              <a:off x="588263" y="1428183"/>
              <a:ext cx="3048000" cy="1714500"/>
            </p:xfrm>
            <a:graphic>
              <a:graphicData uri="http://schemas.microsoft.com/office/powerpoint/2016/slidezoom">
                <pslz:sldZm>
                  <pslz:sldZmObj sldId="2147469726" cId="1999885266">
                    <pslz:zmPr id="{76CC2465-F0DF-4772-A178-3920357D1D4F}" returnToParent="0"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p:pic>
            <p:nvPicPr>
              <p:cNvPr id="8" name="Slide Zoom 7">
                <a:hlinkClick r:id="rId11" action="ppaction://hlinksldjump"/>
                <a:extLst>
                  <a:ext uri="{FF2B5EF4-FFF2-40B4-BE49-F238E27FC236}">
                    <a16:creationId xmlns:a16="http://schemas.microsoft.com/office/drawing/2014/main" id="{8B4750CF-3888-4DFC-B449-E8FCE1FCDFAD}"/>
                  </a:ext>
                </a:extLst>
              </p:cNvPr>
              <p:cNvPicPr>
                <a:picLocks noGrp="1" noRot="1" noChangeAspect="1" noMove="1" noResize="1" noEditPoints="1" noAdjustHandles="1" noChangeArrowheads="1" noChangeShapeType="1"/>
              </p:cNvPicPr>
              <p:nvPr/>
            </p:nvPicPr>
            <p:blipFill>
              <a:blip r:embed="rId10"/>
              <a:stretch>
                <a:fillRect/>
              </a:stretch>
            </p:blipFill>
            <p:spPr>
              <a:xfrm>
                <a:off x="588263" y="1428183"/>
                <a:ext cx="3048000" cy="1714500"/>
              </a:xfrm>
              <a:prstGeom prst="rect">
                <a:avLst/>
              </a:prstGeom>
              <a:ln w="38100">
                <a:solidFill>
                  <a:schemeClr val="tx1"/>
                </a:solidFill>
              </a:ln>
            </p:spPr>
          </p:pic>
        </mc:Fallback>
      </mc:AlternateContent>
    </p:spTree>
    <p:extLst>
      <p:ext uri="{BB962C8B-B14F-4D97-AF65-F5344CB8AC3E}">
        <p14:creationId xmlns:p14="http://schemas.microsoft.com/office/powerpoint/2010/main" val="14447371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collaborate with Teams</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Teams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08434"/>
          </a:xfrm>
        </p:spPr>
        <p:txBody>
          <a:bodyPr/>
          <a:lstStyle/>
          <a:p>
            <a:r>
              <a:rPr lang="en-GB" dirty="0"/>
              <a:t>Maybe collaborate closer on collaboration scenarios?</a:t>
            </a:r>
          </a:p>
          <a:p>
            <a:pPr lvl="1"/>
            <a:r>
              <a:rPr lang="en-GB" dirty="0"/>
              <a:t>Use your experience from similar customers to suggest new ways to collaborate using Teams.</a:t>
            </a:r>
          </a:p>
          <a:p>
            <a:pPr lvl="1"/>
            <a:r>
              <a:rPr lang="en-GB" dirty="0"/>
              <a:t>Is the customer involving non-Business Central users yet? If not, show how this is possible (see scenario catalogue below).</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Teams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551194"/>
          </a:xfrm>
        </p:spPr>
        <p:txBody>
          <a:bodyPr/>
          <a:lstStyle/>
          <a:p>
            <a:r>
              <a:rPr lang="en-GB" dirty="0"/>
              <a:t>Showcase a simple collaboration flow </a:t>
            </a:r>
          </a:p>
          <a:p>
            <a:r>
              <a:rPr lang="en-GB" dirty="0"/>
              <a:t>Show how non-Business Central users can join the conversation</a:t>
            </a:r>
            <a:endParaRPr lang="en-DK" dirty="0"/>
          </a:p>
        </p:txBody>
      </p:sp>
    </p:spTree>
    <p:extLst>
      <p:ext uri="{BB962C8B-B14F-4D97-AF65-F5344CB8AC3E}">
        <p14:creationId xmlns:p14="http://schemas.microsoft.com/office/powerpoint/2010/main" val="8414864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669ED4-D15C-0FD1-2307-F0C33F764567}"/>
              </a:ext>
            </a:extLst>
          </p:cNvPr>
          <p:cNvSpPr>
            <a:spLocks noGrp="1"/>
          </p:cNvSpPr>
          <p:nvPr>
            <p:ph type="title"/>
          </p:nvPr>
        </p:nvSpPr>
        <p:spPr/>
        <p:txBody>
          <a:bodyPr/>
          <a:lstStyle/>
          <a:p>
            <a:r>
              <a:rPr lang="en-GB" dirty="0"/>
              <a:t>Teams scenario catalogue</a:t>
            </a:r>
            <a:endParaRPr lang="en-DK" dirty="0"/>
          </a:p>
        </p:txBody>
      </p:sp>
      <p:sp>
        <p:nvSpPr>
          <p:cNvPr id="8" name="Text Placeholder 7">
            <a:extLst>
              <a:ext uri="{FF2B5EF4-FFF2-40B4-BE49-F238E27FC236}">
                <a16:creationId xmlns:a16="http://schemas.microsoft.com/office/drawing/2014/main" id="{8C9187DE-3911-F491-F7E9-37B00757B124}"/>
              </a:ext>
            </a:extLst>
          </p:cNvPr>
          <p:cNvSpPr>
            <a:spLocks noGrp="1"/>
          </p:cNvSpPr>
          <p:nvPr>
            <p:ph type="body" sz="quarter" idx="10"/>
          </p:nvPr>
        </p:nvSpPr>
        <p:spPr>
          <a:xfrm>
            <a:off x="586390" y="1434370"/>
            <a:ext cx="11018520" cy="5232202"/>
          </a:xfrm>
        </p:spPr>
        <p:txBody>
          <a:bodyPr/>
          <a:lstStyle/>
          <a:p>
            <a:r>
              <a:rPr lang="en-GB" sz="2000" dirty="0"/>
              <a:t>Unlock master data for all employees across the organisation</a:t>
            </a:r>
          </a:p>
          <a:p>
            <a:endParaRPr lang="en-GB" sz="2000" dirty="0"/>
          </a:p>
          <a:p>
            <a:r>
              <a:rPr lang="en-GB" sz="2000" dirty="0"/>
              <a:t>Empower departments that don’t run on Business Central to self-serve, by accessing key data needed to successfully perform their tasks</a:t>
            </a:r>
          </a:p>
          <a:p>
            <a:endParaRPr lang="en-GB" sz="2000" dirty="0"/>
          </a:p>
          <a:p>
            <a:r>
              <a:rPr lang="en-GB" sz="2000" dirty="0"/>
              <a:t>Increase collaboration efficacy so that tasks and projects that span across departments complete on time</a:t>
            </a:r>
          </a:p>
          <a:p>
            <a:endParaRPr lang="en-GB" sz="2000" dirty="0"/>
          </a:p>
          <a:p>
            <a:r>
              <a:rPr lang="en-GB" sz="2000" dirty="0"/>
              <a:t>Increase team performance so that people can make data-driven decisions that are inclusive of everyone</a:t>
            </a:r>
          </a:p>
          <a:p>
            <a:endParaRPr lang="en-GB" sz="2000" dirty="0"/>
          </a:p>
          <a:p>
            <a:r>
              <a:rPr lang="en-GB" sz="2000" dirty="0"/>
              <a:t>Meet licensing budget targets, by assigning licences that progressively match employee needs</a:t>
            </a:r>
          </a:p>
          <a:p>
            <a:endParaRPr lang="en-GB" sz="2000" dirty="0"/>
          </a:p>
          <a:p>
            <a:r>
              <a:rPr lang="en-GB" sz="2000" dirty="0"/>
              <a:t>Improve data security by reducing the need for pasting screen snippets of business data outside of data governance boundaries.</a:t>
            </a:r>
            <a:endParaRPr lang="en-DK" sz="2000" dirty="0"/>
          </a:p>
        </p:txBody>
      </p:sp>
    </p:spTree>
    <p:extLst>
      <p:ext uri="{BB962C8B-B14F-4D97-AF65-F5344CB8AC3E}">
        <p14:creationId xmlns:p14="http://schemas.microsoft.com/office/powerpoint/2010/main" val="16753100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Teams with Business Central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1181862"/>
          </a:xfrm>
        </p:spPr>
        <p:txBody>
          <a:bodyPr/>
          <a:lstStyle/>
          <a:p>
            <a:r>
              <a:rPr lang="en-GB" sz="2400" dirty="0"/>
              <a:t>Documentation (including </a:t>
            </a:r>
            <a:r>
              <a:rPr lang="en-GB" sz="2400"/>
              <a:t>usage scenarios)</a:t>
            </a:r>
            <a:endParaRPr lang="en-GB" sz="2400" dirty="0"/>
          </a:p>
          <a:p>
            <a:r>
              <a:rPr lang="en-GB" sz="2400" dirty="0">
                <a:hlinkClick r:id="rId2"/>
              </a:rPr>
              <a:t>https://learn.microsoft.com/en-gb/dynamics365/business-central/admin-access-with-m365-license#why-enable-access-with-microsoft-365-licenses</a:t>
            </a:r>
            <a:r>
              <a:rPr lang="en-GB" sz="2400" dirty="0"/>
              <a:t> </a:t>
            </a:r>
          </a:p>
        </p:txBody>
      </p:sp>
    </p:spTree>
    <p:extLst>
      <p:ext uri="{BB962C8B-B14F-4D97-AF65-F5344CB8AC3E}">
        <p14:creationId xmlns:p14="http://schemas.microsoft.com/office/powerpoint/2010/main" val="38855028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B4F7-C0A4-ABF2-78E5-14D6F8BBF116}"/>
              </a:ext>
            </a:extLst>
          </p:cNvPr>
          <p:cNvSpPr>
            <a:spLocks noGrp="1"/>
          </p:cNvSpPr>
          <p:nvPr>
            <p:ph type="title"/>
          </p:nvPr>
        </p:nvSpPr>
        <p:spPr>
          <a:xfrm>
            <a:off x="588263" y="457200"/>
            <a:ext cx="11018520" cy="553998"/>
          </a:xfrm>
        </p:spPr>
        <p:txBody>
          <a:bodyPr wrap="square" anchor="t">
            <a:normAutofit/>
          </a:bodyPr>
          <a:lstStyle/>
          <a:p>
            <a:r>
              <a:rPr lang="en-US" dirty="0"/>
              <a:t>aka.ms/</a:t>
            </a:r>
            <a:r>
              <a:rPr lang="en-US" dirty="0" err="1"/>
              <a:t>bc</a:t>
            </a:r>
            <a:r>
              <a:rPr lang="en-US" dirty="0" err="1">
                <a:solidFill>
                  <a:schemeClr val="accent1"/>
                </a:solidFill>
              </a:rPr>
              <a:t>telemetry</a:t>
            </a:r>
            <a:r>
              <a:rPr lang="en-US" dirty="0" err="1"/>
              <a:t>samples</a:t>
            </a:r>
            <a:endParaRPr lang="en-DK" dirty="0"/>
          </a:p>
        </p:txBody>
      </p:sp>
      <p:pic>
        <p:nvPicPr>
          <p:cNvPr id="10" name="Picture 9" descr="A screenshot of a computer&#10;&#10;Description automatically generated with medium confidence">
            <a:extLst>
              <a:ext uri="{FF2B5EF4-FFF2-40B4-BE49-F238E27FC236}">
                <a16:creationId xmlns:a16="http://schemas.microsoft.com/office/drawing/2014/main" id="{ABD7CF9C-EC0E-28CA-1B8A-5F8165553696}"/>
              </a:ext>
            </a:extLst>
          </p:cNvPr>
          <p:cNvPicPr>
            <a:picLocks noChangeAspect="1"/>
          </p:cNvPicPr>
          <p:nvPr/>
        </p:nvPicPr>
        <p:blipFill>
          <a:blip r:embed="rId2"/>
          <a:stretch>
            <a:fillRect/>
          </a:stretch>
        </p:blipFill>
        <p:spPr>
          <a:xfrm>
            <a:off x="588262" y="1189962"/>
            <a:ext cx="10042124" cy="5673799"/>
          </a:xfrm>
          <a:prstGeom prst="rect">
            <a:avLst/>
          </a:prstGeom>
          <a:noFill/>
        </p:spPr>
      </p:pic>
      <p:sp>
        <p:nvSpPr>
          <p:cNvPr id="11" name="Rectangle 10">
            <a:extLst>
              <a:ext uri="{FF2B5EF4-FFF2-40B4-BE49-F238E27FC236}">
                <a16:creationId xmlns:a16="http://schemas.microsoft.com/office/drawing/2014/main" id="{CB4B9B18-6885-2AC3-BB76-3F36DF54F15E}"/>
              </a:ext>
            </a:extLst>
          </p:cNvPr>
          <p:cNvSpPr/>
          <p:nvPr/>
        </p:nvSpPr>
        <p:spPr bwMode="auto">
          <a:xfrm>
            <a:off x="3766550" y="1249031"/>
            <a:ext cx="898836" cy="2645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B6E352F-AEEE-43E1-1D4B-A9911DDE687E}"/>
              </a:ext>
            </a:extLst>
          </p:cNvPr>
          <p:cNvSpPr/>
          <p:nvPr/>
        </p:nvSpPr>
        <p:spPr bwMode="auto">
          <a:xfrm>
            <a:off x="1685479" y="5467593"/>
            <a:ext cx="7944903" cy="4351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09957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72A-B914-10FB-F480-0AC17EFF2A1E}"/>
              </a:ext>
            </a:extLst>
          </p:cNvPr>
          <p:cNvSpPr>
            <a:spLocks noGrp="1"/>
          </p:cNvSpPr>
          <p:nvPr>
            <p:ph type="title"/>
          </p:nvPr>
        </p:nvSpPr>
        <p:spPr/>
        <p:txBody>
          <a:bodyPr/>
          <a:lstStyle/>
          <a:p>
            <a:r>
              <a:rPr lang="en-US" dirty="0"/>
              <a:t>aka.ms/</a:t>
            </a:r>
            <a:r>
              <a:rPr lang="en-US" dirty="0" err="1"/>
              <a:t>bc</a:t>
            </a:r>
            <a:r>
              <a:rPr lang="en-US" dirty="0" err="1">
                <a:solidFill>
                  <a:schemeClr val="accent1"/>
                </a:solidFill>
              </a:rPr>
              <a:t>telemetry</a:t>
            </a:r>
            <a:endParaRPr lang="en-DK" dirty="0">
              <a:solidFill>
                <a:schemeClr val="accent1"/>
              </a:solidFill>
            </a:endParaRPr>
          </a:p>
        </p:txBody>
      </p:sp>
      <p:pic>
        <p:nvPicPr>
          <p:cNvPr id="11" name="Picture 10">
            <a:extLst>
              <a:ext uri="{FF2B5EF4-FFF2-40B4-BE49-F238E27FC236}">
                <a16:creationId xmlns:a16="http://schemas.microsoft.com/office/drawing/2014/main" id="{95607382-8FFB-0856-FA5E-2CE48850BCA5}"/>
              </a:ext>
            </a:extLst>
          </p:cNvPr>
          <p:cNvPicPr>
            <a:picLocks noChangeAspect="1"/>
          </p:cNvPicPr>
          <p:nvPr/>
        </p:nvPicPr>
        <p:blipFill>
          <a:blip r:embed="rId2"/>
          <a:stretch>
            <a:fillRect/>
          </a:stretch>
        </p:blipFill>
        <p:spPr>
          <a:xfrm>
            <a:off x="588263" y="1360049"/>
            <a:ext cx="11555747" cy="4758525"/>
          </a:xfrm>
          <a:prstGeom prst="rect">
            <a:avLst/>
          </a:prstGeom>
        </p:spPr>
      </p:pic>
    </p:spTree>
    <p:extLst>
      <p:ext uri="{BB962C8B-B14F-4D97-AF65-F5344CB8AC3E}">
        <p14:creationId xmlns:p14="http://schemas.microsoft.com/office/powerpoint/2010/main" val="19020310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F45-C2D7-0588-22D6-BFE6B848FBD8}"/>
              </a:ext>
            </a:extLst>
          </p:cNvPr>
          <p:cNvSpPr>
            <a:spLocks noGrp="1"/>
          </p:cNvSpPr>
          <p:nvPr>
            <p:ph type="title"/>
          </p:nvPr>
        </p:nvSpPr>
        <p:spPr>
          <a:xfrm>
            <a:off x="588263" y="457200"/>
            <a:ext cx="11018520" cy="553998"/>
          </a:xfrm>
        </p:spPr>
        <p:txBody>
          <a:bodyPr wrap="square" anchor="t">
            <a:normAutofit/>
          </a:bodyPr>
          <a:lstStyle/>
          <a:p>
            <a:r>
              <a:rPr lang="en-GB" dirty="0"/>
              <a:t>Get the app from aka.ms/</a:t>
            </a:r>
            <a:r>
              <a:rPr lang="en-GB" dirty="0" err="1"/>
              <a:t>bctelemetryreport</a:t>
            </a:r>
            <a:endParaRPr lang="en-DK" dirty="0"/>
          </a:p>
        </p:txBody>
      </p:sp>
      <p:pic>
        <p:nvPicPr>
          <p:cNvPr id="4" name="Picture 3" descr="Graphical user interface, text, application&#10;&#10;Description automatically generated">
            <a:extLst>
              <a:ext uri="{FF2B5EF4-FFF2-40B4-BE49-F238E27FC236}">
                <a16:creationId xmlns:a16="http://schemas.microsoft.com/office/drawing/2014/main" id="{171F5848-6B34-9D6E-CFB6-9512B8E31A0F}"/>
              </a:ext>
            </a:extLst>
          </p:cNvPr>
          <p:cNvPicPr>
            <a:picLocks noChangeAspect="1"/>
          </p:cNvPicPr>
          <p:nvPr/>
        </p:nvPicPr>
        <p:blipFill>
          <a:blip r:embed="rId2"/>
          <a:stretch>
            <a:fillRect/>
          </a:stretch>
        </p:blipFill>
        <p:spPr>
          <a:xfrm>
            <a:off x="3062937" y="1435100"/>
            <a:ext cx="6061364" cy="4833938"/>
          </a:xfrm>
          <a:prstGeom prst="rect">
            <a:avLst/>
          </a:prstGeom>
          <a:noFill/>
        </p:spPr>
      </p:pic>
    </p:spTree>
    <p:extLst>
      <p:ext uri="{BB962C8B-B14F-4D97-AF65-F5344CB8AC3E}">
        <p14:creationId xmlns:p14="http://schemas.microsoft.com/office/powerpoint/2010/main" val="21270604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0025-430C-0944-1E09-65AE2E5B732C}"/>
              </a:ext>
            </a:extLst>
          </p:cNvPr>
          <p:cNvSpPr>
            <a:spLocks noGrp="1"/>
          </p:cNvSpPr>
          <p:nvPr>
            <p:ph type="title"/>
          </p:nvPr>
        </p:nvSpPr>
        <p:spPr>
          <a:xfrm>
            <a:off x="588263" y="585788"/>
            <a:ext cx="4159950" cy="5683249"/>
          </a:xfrm>
        </p:spPr>
        <p:txBody>
          <a:bodyPr wrap="square" anchor="ctr">
            <a:normAutofit/>
          </a:bodyPr>
          <a:lstStyle/>
          <a:p>
            <a:r>
              <a:rPr lang="en-GB" dirty="0"/>
              <a:t>App usage documented on aka.ms/</a:t>
            </a:r>
            <a:r>
              <a:rPr lang="en-GB" dirty="0" err="1"/>
              <a:t>bctelemetry</a:t>
            </a:r>
            <a:endParaRPr lang="en-DK" dirty="0"/>
          </a:p>
        </p:txBody>
      </p:sp>
      <p:pic>
        <p:nvPicPr>
          <p:cNvPr id="5" name="Picture 4">
            <a:extLst>
              <a:ext uri="{FF2B5EF4-FFF2-40B4-BE49-F238E27FC236}">
                <a16:creationId xmlns:a16="http://schemas.microsoft.com/office/drawing/2014/main" id="{46E57B31-C5CA-82A1-B783-6AD694F2B7D3}"/>
              </a:ext>
            </a:extLst>
          </p:cNvPr>
          <p:cNvPicPr>
            <a:picLocks noChangeAspect="1"/>
          </p:cNvPicPr>
          <p:nvPr/>
        </p:nvPicPr>
        <p:blipFill>
          <a:blip r:embed="rId2"/>
          <a:stretch>
            <a:fillRect/>
          </a:stretch>
        </p:blipFill>
        <p:spPr>
          <a:xfrm>
            <a:off x="5334000" y="428625"/>
            <a:ext cx="6858000" cy="6000749"/>
          </a:xfrm>
          <a:prstGeom prst="rect">
            <a:avLst/>
          </a:prstGeom>
          <a:noFill/>
        </p:spPr>
      </p:pic>
      <p:sp>
        <p:nvSpPr>
          <p:cNvPr id="6" name="Arrow: Right 5">
            <a:extLst>
              <a:ext uri="{FF2B5EF4-FFF2-40B4-BE49-F238E27FC236}">
                <a16:creationId xmlns:a16="http://schemas.microsoft.com/office/drawing/2014/main" id="{A4BB256F-1D89-8C25-4B97-37CB7A43638A}"/>
              </a:ext>
            </a:extLst>
          </p:cNvPr>
          <p:cNvSpPr/>
          <p:nvPr/>
        </p:nvSpPr>
        <p:spPr bwMode="auto">
          <a:xfrm>
            <a:off x="5094949" y="351528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pic>
        <p:nvPicPr>
          <p:cNvPr id="10" name="Picture 9">
            <a:extLst>
              <a:ext uri="{FF2B5EF4-FFF2-40B4-BE49-F238E27FC236}">
                <a16:creationId xmlns:a16="http://schemas.microsoft.com/office/drawing/2014/main" id="{D247A65F-9817-1349-5082-45747C9B1019}"/>
              </a:ext>
            </a:extLst>
          </p:cNvPr>
          <p:cNvPicPr>
            <a:picLocks noChangeAspect="1"/>
          </p:cNvPicPr>
          <p:nvPr/>
        </p:nvPicPr>
        <p:blipFill>
          <a:blip r:embed="rId3"/>
          <a:stretch>
            <a:fillRect/>
          </a:stretch>
        </p:blipFill>
        <p:spPr>
          <a:xfrm>
            <a:off x="9932437" y="84824"/>
            <a:ext cx="2218557" cy="1911927"/>
          </a:xfrm>
          <a:prstGeom prst="rect">
            <a:avLst/>
          </a:prstGeom>
        </p:spPr>
      </p:pic>
      <p:sp>
        <p:nvSpPr>
          <p:cNvPr id="11" name="Arrow: Right 10">
            <a:extLst>
              <a:ext uri="{FF2B5EF4-FFF2-40B4-BE49-F238E27FC236}">
                <a16:creationId xmlns:a16="http://schemas.microsoft.com/office/drawing/2014/main" id="{265FDA05-8350-F826-ED01-2C74C0E2B9C2}"/>
              </a:ext>
            </a:extLst>
          </p:cNvPr>
          <p:cNvSpPr/>
          <p:nvPr/>
        </p:nvSpPr>
        <p:spPr bwMode="auto">
          <a:xfrm>
            <a:off x="9478782" y="115308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600645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Health check</a:t>
            </a:r>
            <a:endParaRPr lang="en-DK" dirty="0"/>
          </a:p>
        </p:txBody>
      </p:sp>
    </p:spTree>
    <p:extLst>
      <p:ext uri="{BB962C8B-B14F-4D97-AF65-F5344CB8AC3E}">
        <p14:creationId xmlns:p14="http://schemas.microsoft.com/office/powerpoint/2010/main" val="199988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59757" y="1206698"/>
            <a:ext cx="9672486"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Is the customer struggling with errors?</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rot="2058616">
            <a:off x="753005" y="217193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rot="19708014">
            <a:off x="836635" y="2816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727A7974-1F61-8DC4-F38A-D9007D069896}"/>
              </a:ext>
            </a:extLst>
          </p:cNvPr>
          <p:cNvSpPr/>
          <p:nvPr/>
        </p:nvSpPr>
        <p:spPr bwMode="auto">
          <a:xfrm>
            <a:off x="2529016" y="2623751"/>
            <a:ext cx="8204887" cy="410244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40330730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errors shown…</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3003899"/>
          </a:xfrm>
        </p:spPr>
        <p:txBody>
          <a:bodyPr/>
          <a:lstStyle/>
          <a:p>
            <a:r>
              <a:rPr lang="en-GB" dirty="0"/>
              <a:t>Maybe check with consultants if there are things that need to be looked at now.</a:t>
            </a:r>
          </a:p>
          <a:p>
            <a:endParaRPr lang="en-GB" dirty="0"/>
          </a:p>
          <a:p>
            <a:r>
              <a:rPr lang="en-GB" dirty="0"/>
              <a:t>Better to know this up front before the meeting so that you can confidently say</a:t>
            </a:r>
          </a:p>
          <a:p>
            <a:pPr lvl="1"/>
            <a:r>
              <a:rPr lang="en-GB" dirty="0"/>
              <a:t>“Before we start the meeting, I just want to say that we are aware of the issues with XYZ and are already looking into this.”</a:t>
            </a:r>
            <a:endParaRPr lang="en-DK" dirty="0"/>
          </a:p>
        </p:txBody>
      </p:sp>
    </p:spTree>
    <p:extLst>
      <p:ext uri="{BB962C8B-B14F-4D97-AF65-F5344CB8AC3E}">
        <p14:creationId xmlns:p14="http://schemas.microsoft.com/office/powerpoint/2010/main" val="17570303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Out of the box features</a:t>
            </a:r>
            <a:endParaRPr lang="en-DK" dirty="0"/>
          </a:p>
        </p:txBody>
      </p:sp>
    </p:spTree>
    <p:extLst>
      <p:ext uri="{BB962C8B-B14F-4D97-AF65-F5344CB8AC3E}">
        <p14:creationId xmlns:p14="http://schemas.microsoft.com/office/powerpoint/2010/main" val="287446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customers business…</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861774"/>
          </a:xfrm>
        </p:spPr>
        <p:txBody>
          <a:bodyPr/>
          <a:lstStyle/>
          <a:p>
            <a:r>
              <a:rPr lang="en-GB" dirty="0"/>
              <a:t>Maybe there are application areas that fit their business and that they already pay for, e.g. fixed assets.</a:t>
            </a:r>
            <a:endParaRPr lang="en-DK" dirty="0"/>
          </a:p>
        </p:txBody>
      </p:sp>
    </p:spTree>
    <p:extLst>
      <p:ext uri="{BB962C8B-B14F-4D97-AF65-F5344CB8AC3E}">
        <p14:creationId xmlns:p14="http://schemas.microsoft.com/office/powerpoint/2010/main" val="23412688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do self-service reporting with Excel layouts</a:t>
            </a:r>
            <a:endParaRPr lang="en-DK" dirty="0"/>
          </a:p>
        </p:txBody>
      </p:sp>
    </p:spTree>
    <p:extLst>
      <p:ext uri="{BB962C8B-B14F-4D97-AF65-F5344CB8AC3E}">
        <p14:creationId xmlns:p14="http://schemas.microsoft.com/office/powerpoint/2010/main" val="39159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3.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f5accd2d-e9ed-4882-b8f6-ca7c1eeea95d"/>
    <ds:schemaRef ds:uri="http://schemas.microsoft.com/office/2006/metadata/properties"/>
    <ds:schemaRef ds:uri="http://purl.org/dc/elements/1.1/"/>
    <ds:schemaRef ds:uri="http://schemas.microsoft.com/sharepoint/v3"/>
    <ds:schemaRef ds:uri="http://purl.org/dc/dcmitype/"/>
    <ds:schemaRef ds:uri="http://schemas.microsoft.com/office/2006/documentManagement/types"/>
    <ds:schemaRef ds:uri="http://schemas.microsoft.com/office/infopath/2007/PartnerControls"/>
    <ds:schemaRef ds:uri="53675443-ad4a-4290-9480-cf89861045ed"/>
    <ds:schemaRef ds:uri="http://schemas.openxmlformats.org/package/2006/metadata/core-properties"/>
    <ds:schemaRef ds:uri="230e9df3-be65-4c73-a93b-d1236ebd677e"/>
    <ds:schemaRef ds:uri="http://purl.org/dc/terms/"/>
  </ds:schemaRefs>
</ds:datastoreItem>
</file>

<file path=customXml/itemProps3.xml><?xml version="1.0" encoding="utf-8"?>
<ds:datastoreItem xmlns:ds="http://schemas.openxmlformats.org/officeDocument/2006/customXml" ds:itemID="{D9B87FE3-6E6E-44B5-80F8-8681B5DE362E}">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2197</TotalTime>
  <Words>900</Words>
  <Application>Microsoft Office PowerPoint</Application>
  <PresentationFormat>Widescreen</PresentationFormat>
  <Paragraphs>102</Paragraphs>
  <Slides>26</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26</vt:i4>
      </vt:variant>
    </vt:vector>
  </HeadingPairs>
  <TitlesOfParts>
    <vt:vector size="34" baseType="lpstr">
      <vt:lpstr>Arial</vt:lpstr>
      <vt:lpstr>Consolas</vt:lpstr>
      <vt:lpstr>Segoe UI</vt:lpstr>
      <vt:lpstr>Segoe UI Semibold</vt:lpstr>
      <vt:lpstr>Wingdings</vt:lpstr>
      <vt:lpstr>Microsoft D365 template</vt:lpstr>
      <vt:lpstr>1_Microsoft Ignite 16/9 White Template</vt:lpstr>
      <vt:lpstr>1_Microsoft D365 template</vt:lpstr>
      <vt:lpstr>Telemetry is just a fancy word for “usage data”</vt:lpstr>
      <vt:lpstr>Topics to consider for your follow-up meeting</vt:lpstr>
      <vt:lpstr>Health check</vt:lpstr>
      <vt:lpstr>Is the customer struggling with errors?</vt:lpstr>
      <vt:lpstr>Depending on the errors shown…</vt:lpstr>
      <vt:lpstr>Out of the box features</vt:lpstr>
      <vt:lpstr>How to see which standard features customers use</vt:lpstr>
      <vt:lpstr>Depending on the customers business…</vt:lpstr>
      <vt:lpstr>Customers can do self-service reporting with Excel layouts</vt:lpstr>
      <vt:lpstr>Excel layouts in five bullets</vt:lpstr>
      <vt:lpstr>How to see if customer is using Excel layouts</vt:lpstr>
      <vt:lpstr>End users can make report layouts with Excel</vt:lpstr>
      <vt:lpstr>Excel layouts resources</vt:lpstr>
      <vt:lpstr>Customers do automation (with PowerAutomate/Flow?)</vt:lpstr>
      <vt:lpstr>How to see if customer is using Microsoft connectors</vt:lpstr>
      <vt:lpstr>Customers can automate processes with Power Automate</vt:lpstr>
      <vt:lpstr>Power Automate resources</vt:lpstr>
      <vt:lpstr>Customers can use Teams/mobile/tablet clients</vt:lpstr>
      <vt:lpstr>How to see which clients the users at customer use</vt:lpstr>
      <vt:lpstr>Customers can collaborate with Teams</vt:lpstr>
      <vt:lpstr>Teams scenario catalogue</vt:lpstr>
      <vt:lpstr>Teams with Business Central resources</vt:lpstr>
      <vt:lpstr>aka.ms/bctelemetrysamples</vt:lpstr>
      <vt:lpstr>aka.ms/bctelemetry</vt:lpstr>
      <vt:lpstr>Get the app from aka.ms/bctelemetryreport</vt:lpstr>
      <vt:lpstr>App usage documented on aka.ms/bctelemetry</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18</cp:revision>
  <dcterms:created xsi:type="dcterms:W3CDTF">2022-09-06T10:42:26Z</dcterms:created>
  <dcterms:modified xsi:type="dcterms:W3CDTF">2023-05-30T04:41:21Z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